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4073" r:id="rId1"/>
  </p:sldMasterIdLst>
  <p:sldIdLst>
    <p:sldId id="263" r:id="rId2"/>
  </p:sldIdLst>
  <p:sldSz cx="11430000" cy="16459200"/>
  <p:notesSz cx="6858000" cy="9144000"/>
  <p:defaultTextStyle>
    <a:defPPr>
      <a:defRPr lang="en-US"/>
    </a:defPPr>
    <a:lvl1pPr marL="0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1pPr>
    <a:lvl2pPr marL="888006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2pPr>
    <a:lvl3pPr marL="1776012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3pPr>
    <a:lvl4pPr marL="2664012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4pPr>
    <a:lvl5pPr marL="3552021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5pPr>
    <a:lvl6pPr marL="4440025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6pPr>
    <a:lvl7pPr marL="5328030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7pPr>
    <a:lvl8pPr marL="6216037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8pPr>
    <a:lvl9pPr marL="7104041" algn="l" defTabSz="1776012" rtl="0" eaLnBrk="1" latinLnBrk="0" hangingPunct="1">
      <a:defRPr sz="34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921C"/>
    <a:srgbClr val="4AB249"/>
    <a:srgbClr val="33A333"/>
    <a:srgbClr val="F9F9F9"/>
    <a:srgbClr val="F7F7F7"/>
    <a:srgbClr val="F5F5F5"/>
    <a:srgbClr val="F0F0F0"/>
    <a:srgbClr val="14B04F"/>
    <a:srgbClr val="04C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2" autoAdjust="0"/>
    <p:restoredTop sz="94660"/>
  </p:normalViewPr>
  <p:slideViewPr>
    <p:cSldViewPr snapToGrid="0">
      <p:cViewPr>
        <p:scale>
          <a:sx n="70" d="100"/>
          <a:sy n="70" d="100"/>
        </p:scale>
        <p:origin x="900" y="-2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2693671"/>
            <a:ext cx="9715500" cy="573024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8644891"/>
            <a:ext cx="8572500" cy="3973829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5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49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60" y="4103375"/>
            <a:ext cx="9858375" cy="6846569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60" y="11014715"/>
            <a:ext cx="9858375" cy="3600449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3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4381500"/>
            <a:ext cx="4857750" cy="104432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4381500"/>
            <a:ext cx="4857750" cy="104432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8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876304"/>
            <a:ext cx="9858375" cy="318135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3" y="4034791"/>
            <a:ext cx="4835425" cy="1977389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3" y="6012180"/>
            <a:ext cx="4835425" cy="88430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8" y="4034791"/>
            <a:ext cx="4859239" cy="1977389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8" y="6012180"/>
            <a:ext cx="4859239" cy="88430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7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3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4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1097280"/>
            <a:ext cx="3686473" cy="384048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2369824"/>
            <a:ext cx="5786438" cy="11696700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1" y="4937760"/>
            <a:ext cx="3686473" cy="9147811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7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1097280"/>
            <a:ext cx="3686473" cy="384048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2369824"/>
            <a:ext cx="5786438" cy="11696700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1" y="4937760"/>
            <a:ext cx="3686473" cy="9147811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8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876300"/>
            <a:ext cx="2464594" cy="139484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876300"/>
            <a:ext cx="7250906" cy="139484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96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275582" y="2479193"/>
            <a:ext cx="5587256" cy="3373714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8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876304"/>
            <a:ext cx="9858375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4381500"/>
            <a:ext cx="9858375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15255244"/>
            <a:ext cx="257175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58D35-67B8-44F0-B993-2C2077901B7F}" type="datetimeFigureOut">
              <a:rPr lang="en-US" smtClean="0"/>
              <a:t>22/08/2022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15255244"/>
            <a:ext cx="3857625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15255244"/>
            <a:ext cx="257175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8168F-854A-4C4E-93FD-B5FEE806E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3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mailto:hung.nvan@greenfeed.com.v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mot.tt@greenfeed.com.vn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7EE8E4B5-2EC2-5642-A0E3-DAFB97E675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>
            <a:off x="-3970" y="13601048"/>
            <a:ext cx="2633803" cy="2886359"/>
          </a:xfrm>
          <a:prstGeom prst="rect">
            <a:avLst/>
          </a:prstGeom>
        </p:spPr>
      </p:pic>
      <p:sp>
        <p:nvSpPr>
          <p:cNvPr id="43" name="9Slide.vn 1">
            <a:extLst>
              <a:ext uri="{FF2B5EF4-FFF2-40B4-BE49-F238E27FC236}">
                <a16:creationId xmlns:a16="http://schemas.microsoft.com/office/drawing/2014/main" xmlns="" id="{13BB1DA4-D65A-42ED-8BC0-5CF3F6208E3B}"/>
              </a:ext>
            </a:extLst>
          </p:cNvPr>
          <p:cNvSpPr/>
          <p:nvPr/>
        </p:nvSpPr>
        <p:spPr>
          <a:xfrm>
            <a:off x="1086857" y="7351757"/>
            <a:ext cx="9386892" cy="411727"/>
          </a:xfrm>
          <a:prstGeom prst="round2SameRect">
            <a:avLst/>
          </a:prstGeom>
          <a:gradFill flip="none" rotWithShape="1">
            <a:gsLst>
              <a:gs pos="100000">
                <a:srgbClr val="059645"/>
              </a:gs>
              <a:gs pos="0">
                <a:srgbClr val="7BAF3F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52530"/>
            <a:endParaRPr lang="en-US" sz="1875" kern="0">
              <a:solidFill>
                <a:prstClr val="white"/>
              </a:solidFill>
              <a:latin typeface="Barlow Condensed Medium" panose="00000606000000000000" pitchFamily="2" charset="0"/>
            </a:endParaRPr>
          </a:p>
        </p:txBody>
      </p:sp>
      <p:graphicFrame>
        <p:nvGraphicFramePr>
          <p:cNvPr id="45" name="Table 12">
            <a:extLst>
              <a:ext uri="{FF2B5EF4-FFF2-40B4-BE49-F238E27FC236}">
                <a16:creationId xmlns:a16="http://schemas.microsoft.com/office/drawing/2014/main" xmlns="" id="{D864597D-84B0-441E-B49F-303D92F76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136875"/>
              </p:ext>
            </p:extLst>
          </p:nvPr>
        </p:nvGraphicFramePr>
        <p:xfrm>
          <a:off x="1067913" y="7423996"/>
          <a:ext cx="9406747" cy="286498"/>
        </p:xfrm>
        <a:graphic>
          <a:graphicData uri="http://schemas.openxmlformats.org/drawingml/2006/table">
            <a:tbl>
              <a:tblPr firstRow="1" bandRow="1"/>
              <a:tblGrid>
                <a:gridCol w="525563">
                  <a:extLst>
                    <a:ext uri="{9D8B030D-6E8A-4147-A177-3AD203B41FA5}">
                      <a16:colId xmlns:a16="http://schemas.microsoft.com/office/drawing/2014/main" xmlns="" val="4288478705"/>
                    </a:ext>
                  </a:extLst>
                </a:gridCol>
                <a:gridCol w="3598333">
                  <a:extLst>
                    <a:ext uri="{9D8B030D-6E8A-4147-A177-3AD203B41FA5}">
                      <a16:colId xmlns:a16="http://schemas.microsoft.com/office/drawing/2014/main" xmlns="" val="1582807697"/>
                    </a:ext>
                  </a:extLst>
                </a:gridCol>
                <a:gridCol w="1100473">
                  <a:extLst>
                    <a:ext uri="{9D8B030D-6E8A-4147-A177-3AD203B41FA5}">
                      <a16:colId xmlns:a16="http://schemas.microsoft.com/office/drawing/2014/main" xmlns="" val="2692853938"/>
                    </a:ext>
                  </a:extLst>
                </a:gridCol>
                <a:gridCol w="1962079">
                  <a:extLst>
                    <a:ext uri="{9D8B030D-6E8A-4147-A177-3AD203B41FA5}">
                      <a16:colId xmlns:a16="http://schemas.microsoft.com/office/drawing/2014/main" xmlns="" val="3924745617"/>
                    </a:ext>
                  </a:extLst>
                </a:gridCol>
                <a:gridCol w="2220299">
                  <a:extLst>
                    <a:ext uri="{9D8B030D-6E8A-4147-A177-3AD203B41FA5}">
                      <a16:colId xmlns:a16="http://schemas.microsoft.com/office/drawing/2014/main" xmlns="" val="2664664960"/>
                    </a:ext>
                  </a:extLst>
                </a:gridCol>
              </a:tblGrid>
              <a:tr h="286498">
                <a:tc>
                  <a:txBody>
                    <a:bodyPr/>
                    <a:lstStyle>
                      <a:lvl1pPr marL="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15087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30175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45262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603504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754380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90525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05613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120700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lvl="0" indent="0" algn="ctr" defTabSz="533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STT</a:t>
                      </a:r>
                    </a:p>
                  </a:txBody>
                  <a:tcPr marL="111873" marR="111873" marT="55936" marB="55936" anchor="ctr">
                    <a:lnL w="12700" cmpd="sng">
                      <a:noFill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15087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30175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45262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603504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754380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90525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05613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120700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3017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VỊ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 TRÍ TUYỂN DỤNG</a:t>
                      </a:r>
                      <a:endParaRPr lang="en-US" sz="1100" dirty="0">
                        <a:solidFill>
                          <a:schemeClr val="bg1"/>
                        </a:solidFill>
                        <a:latin typeface="SVN-Gotham" panose="02000604030000020004" pitchFamily="50" charset="0"/>
                        <a:cs typeface="SVN-Gotham Bold" pitchFamily="2" charset="0"/>
                      </a:endParaRPr>
                    </a:p>
                  </a:txBody>
                  <a:tcPr marL="111873" marR="111873" marT="55936" marB="55936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15087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30175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45262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603504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754380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90525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05613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120700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3017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SỐ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 LƯỢNG</a:t>
                      </a:r>
                      <a:endParaRPr lang="en-US" sz="1100" dirty="0">
                        <a:solidFill>
                          <a:schemeClr val="bg1"/>
                        </a:solidFill>
                        <a:latin typeface="SVN-Gotham" panose="02000604030000020004" pitchFamily="50" charset="0"/>
                        <a:cs typeface="SVN-Gotham Bold" pitchFamily="2" charset="0"/>
                      </a:endParaRPr>
                    </a:p>
                  </a:txBody>
                  <a:tcPr marL="111873" marR="111873" marT="55936" marB="55936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3017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CHUYÊN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 NGÀNH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SVN-Gotham" panose="02000604030000020004" pitchFamily="50" charset="0"/>
                        <a:cs typeface="SVN-Gotham Bold" pitchFamily="2" charset="0"/>
                      </a:endParaRPr>
                    </a:p>
                  </a:txBody>
                  <a:tcPr marL="111873" marR="111873" marT="55936" marB="55936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15087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30175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45262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603504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754380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905256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056132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12070080" algn="l" defTabSz="3017520" rtl="0" eaLnBrk="1" latinLnBrk="0" hangingPunct="1">
                        <a:defRPr sz="594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3017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SVN-Gotham" panose="02000604030000020004" pitchFamily="50" charset="0"/>
                          <a:cs typeface="SVN-Gotham Bold" pitchFamily="2" charset="0"/>
                        </a:rPr>
                        <a:t>KHU VỰC</a:t>
                      </a:r>
                      <a:endParaRPr lang="en-US" sz="1100" dirty="0">
                        <a:solidFill>
                          <a:schemeClr val="bg1"/>
                        </a:solidFill>
                        <a:latin typeface="SVN-Gotham" panose="02000604030000020004" pitchFamily="50" charset="0"/>
                        <a:cs typeface="SVN-Gotham Bold" pitchFamily="2" charset="0"/>
                      </a:endParaRPr>
                    </a:p>
                  </a:txBody>
                  <a:tcPr marL="111873" marR="111873" marT="55936" marB="55936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29385739"/>
                  </a:ext>
                </a:extLst>
              </a:tr>
            </a:tbl>
          </a:graphicData>
        </a:graphic>
      </p:graphicFrame>
      <p:graphicFrame>
        <p:nvGraphicFramePr>
          <p:cNvPr id="44" name="Table 12">
            <a:extLst>
              <a:ext uri="{FF2B5EF4-FFF2-40B4-BE49-F238E27FC236}">
                <a16:creationId xmlns:a16="http://schemas.microsoft.com/office/drawing/2014/main" xmlns="" id="{D864597D-84B0-441E-B49F-303D92F76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216614"/>
              </p:ext>
            </p:extLst>
          </p:nvPr>
        </p:nvGraphicFramePr>
        <p:xfrm>
          <a:off x="1086857" y="7758783"/>
          <a:ext cx="9386890" cy="143093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03505">
                  <a:extLst>
                    <a:ext uri="{9D8B030D-6E8A-4147-A177-3AD203B41FA5}">
                      <a16:colId xmlns:a16="http://schemas.microsoft.com/office/drawing/2014/main" xmlns="" val="4288478705"/>
                    </a:ext>
                  </a:extLst>
                </a:gridCol>
                <a:gridCol w="3604948">
                  <a:extLst>
                    <a:ext uri="{9D8B030D-6E8A-4147-A177-3AD203B41FA5}">
                      <a16:colId xmlns:a16="http://schemas.microsoft.com/office/drawing/2014/main" xmlns="" val="1582807697"/>
                    </a:ext>
                  </a:extLst>
                </a:gridCol>
                <a:gridCol w="1106842">
                  <a:extLst>
                    <a:ext uri="{9D8B030D-6E8A-4147-A177-3AD203B41FA5}">
                      <a16:colId xmlns:a16="http://schemas.microsoft.com/office/drawing/2014/main" xmlns="" val="2692853938"/>
                    </a:ext>
                  </a:extLst>
                </a:gridCol>
                <a:gridCol w="1955710">
                  <a:extLst>
                    <a:ext uri="{9D8B030D-6E8A-4147-A177-3AD203B41FA5}">
                      <a16:colId xmlns:a16="http://schemas.microsoft.com/office/drawing/2014/main" xmlns="" val="1164011453"/>
                    </a:ext>
                  </a:extLst>
                </a:gridCol>
                <a:gridCol w="2215885">
                  <a:extLst>
                    <a:ext uri="{9D8B030D-6E8A-4147-A177-3AD203B41FA5}">
                      <a16:colId xmlns:a16="http://schemas.microsoft.com/office/drawing/2014/main" xmlns="" val="2664664960"/>
                    </a:ext>
                  </a:extLst>
                </a:gridCol>
              </a:tblGrid>
              <a:tr h="699417">
                <a:tc>
                  <a:txBody>
                    <a:bodyPr/>
                    <a:lstStyle/>
                    <a:p>
                      <a:pPr marL="0" lvl="0" indent="0" algn="ctr" defTabSz="533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1.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6615" marR="6615" marT="661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vi-V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Nhân viên tư vấn </a:t>
                      </a:r>
                      <a:r>
                        <a:rPr lang="vi-VN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kỹ </a:t>
                      </a:r>
                      <a:r>
                        <a:rPr lang="vi-VN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thuật</a:t>
                      </a: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heo</a:t>
                      </a:r>
                      <a:endParaRPr lang="vi-VN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Chăn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nuôi-Thú</a:t>
                      </a: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en-US" sz="12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tỉnh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2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Thái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Nguyên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Bắc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Giang/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Hải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Dương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Yên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Bái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Vĩnh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Phúc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Hưng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Yên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70313126"/>
                  </a:ext>
                </a:extLst>
              </a:tr>
              <a:tr h="717705">
                <a:tc>
                  <a:txBody>
                    <a:bodyPr/>
                    <a:lstStyle/>
                    <a:p>
                      <a:pPr marL="0" marR="0" lvl="0" indent="0" algn="ctr" defTabSz="533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2.</a:t>
                      </a:r>
                      <a:endParaRPr lang="en-US" sz="12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6615" marR="6615" marT="661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1143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Nhân viên tư vấn kỹ thuật</a:t>
                      </a: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heo</a:t>
                      </a:r>
                      <a:endParaRPr lang="vi-VN" sz="1200" b="0" i="0" u="none" strike="noStrike" kern="1200" smtClean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  <a:p>
                      <a:pPr algn="l" fontAlgn="ctr"/>
                      <a:endParaRPr lang="vi-VN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Chăn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nuôi-Thú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y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Các tỉnh : Sơn</a:t>
                      </a:r>
                      <a:r>
                        <a:rPr lang="en-US" sz="1200" b="0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SVN-Gotham Book" panose="02000604040000020004" pitchFamily="50" charset="0"/>
                          <a:ea typeface="+mn-ea"/>
                          <a:cs typeface="+mn-cs"/>
                        </a:rPr>
                        <a:t> La/Hòa Bình/Hà Nam/Hà Nội/Nam Định/Thái Bình/Thanh Hóa/Nghệ An/Hà Tĩnh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VN-Gotham Book" panose="02000604040000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248423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06318" y="10588731"/>
            <a:ext cx="914796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50" b="1" dirty="0">
                <a:solidFill>
                  <a:srgbClr val="4AB249"/>
                </a:solidFill>
                <a:latin typeface="SVN-Gotham" panose="02000604030000020004" pitchFamily="50" charset="0"/>
              </a:rPr>
              <a:t>PHÚC LỢI: </a:t>
            </a: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Mức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lương</a:t>
            </a:r>
            <a:r>
              <a:rPr lang="en-US" sz="1250" dirty="0" smtClean="0">
                <a:latin typeface="SVN-Gotham Book" panose="02000604040000020004" pitchFamily="50" charset="0"/>
              </a:rPr>
              <a:t> – </a:t>
            </a:r>
            <a:r>
              <a:rPr lang="en-US" sz="1250" dirty="0" err="1" smtClean="0">
                <a:latin typeface="SVN-Gotham Book" panose="02000604040000020004" pitchFamily="50" charset="0"/>
              </a:rPr>
              <a:t>thưởng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cạnh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tranh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với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chính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sách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Thưởng</a:t>
            </a:r>
            <a:r>
              <a:rPr lang="en-US" sz="1250" dirty="0">
                <a:latin typeface="SVN-Gotham Book" panose="02000604040000020004" pitchFamily="50" charset="0"/>
              </a:rPr>
              <a:t> doanh </a:t>
            </a:r>
            <a:r>
              <a:rPr lang="en-US" sz="1250" dirty="0" err="1">
                <a:latin typeface="SVN-Gotham Book" panose="02000604040000020004" pitchFamily="50" charset="0"/>
              </a:rPr>
              <a:t>số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hấp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dẫn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Thưởng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suất</a:t>
            </a:r>
            <a:r>
              <a:rPr lang="en-US" sz="1250" dirty="0">
                <a:latin typeface="SVN-Gotham Book" panose="02000604040000020004" pitchFamily="50" charset="0"/>
              </a:rPr>
              <a:t> &amp; </a:t>
            </a:r>
            <a:r>
              <a:rPr lang="en-US" sz="1250" dirty="0" err="1">
                <a:latin typeface="SVN-Gotham Book" panose="02000604040000020004" pitchFamily="50" charset="0"/>
              </a:rPr>
              <a:t>cải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tiến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kỹ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thuật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trong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nuôi</a:t>
            </a:r>
            <a:r>
              <a:rPr lang="en-US" sz="1250" dirty="0">
                <a:latin typeface="SVN-Gotham Book" panose="02000604040000020004" pitchFamily="50" charset="0"/>
              </a:rPr>
              <a:t>.</a:t>
            </a: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Đầy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đủ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chế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độ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theo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Luật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định</a:t>
            </a:r>
            <a:r>
              <a:rPr lang="en-US" sz="1250" dirty="0">
                <a:latin typeface="SVN-Gotham Book" panose="02000604040000020004" pitchFamily="50" charset="0"/>
              </a:rPr>
              <a:t>, Bảo </a:t>
            </a:r>
            <a:r>
              <a:rPr lang="en-US" sz="1250" dirty="0" err="1">
                <a:latin typeface="SVN-Gotham Book" panose="02000604040000020004" pitchFamily="50" charset="0"/>
              </a:rPr>
              <a:t>hiểm</a:t>
            </a:r>
            <a:r>
              <a:rPr lang="en-US" sz="1250" dirty="0">
                <a:latin typeface="SVN-Gotham Book" panose="02000604040000020004" pitchFamily="50" charset="0"/>
              </a:rPr>
              <a:t> tai </a:t>
            </a:r>
            <a:r>
              <a:rPr lang="en-US" sz="1250" dirty="0" err="1">
                <a:latin typeface="SVN-Gotham Book" panose="02000604040000020004" pitchFamily="50" charset="0"/>
              </a:rPr>
              <a:t>nạn</a:t>
            </a:r>
            <a:r>
              <a:rPr lang="en-US" sz="1250" dirty="0">
                <a:latin typeface="SVN-Gotham Book" panose="02000604040000020004" pitchFamily="50" charset="0"/>
              </a:rPr>
              <a:t> 24/24, Bảo </a:t>
            </a:r>
            <a:r>
              <a:rPr lang="en-US" sz="1250" dirty="0" err="1">
                <a:latin typeface="SVN-Gotham Book" panose="02000604040000020004" pitchFamily="50" charset="0"/>
              </a:rPr>
              <a:t>hiểm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chăm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sóc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khỏe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cá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nhân</a:t>
            </a:r>
            <a:r>
              <a:rPr lang="en-US" sz="1250" dirty="0">
                <a:latin typeface="SVN-Gotham Book" panose="02000604040000020004" pitchFamily="50" charset="0"/>
              </a:rPr>
              <a:t> &amp; </a:t>
            </a:r>
            <a:r>
              <a:rPr lang="en-US" sz="1250" dirty="0" err="1">
                <a:latin typeface="SVN-Gotham Book" panose="02000604040000020004" pitchFamily="50" charset="0"/>
              </a:rPr>
              <a:t>người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thân</a:t>
            </a:r>
            <a:r>
              <a:rPr lang="en-US" sz="1250" dirty="0" smtClean="0">
                <a:latin typeface="SVN-Gotham Book" panose="02000604040000020004" pitchFamily="50" charset="0"/>
              </a:rPr>
              <a:t>.</a:t>
            </a:r>
            <a:endParaRPr lang="en-US" sz="1250" dirty="0">
              <a:latin typeface="SVN-Gotham Book" panose="02000604040000020004" pitchFamily="50" charset="0"/>
            </a:endParaRP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Cơ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hội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thăng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tiến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môi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trường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làm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việc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năng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động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sáng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tạo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và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ứng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dụng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công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nghệ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tiên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tiến</a:t>
            </a:r>
            <a:r>
              <a:rPr lang="en-US" sz="1250" dirty="0" smtClean="0">
                <a:latin typeface="SVN-Gotham Book" panose="02000604040000020004" pitchFamily="50" charset="0"/>
              </a:rPr>
              <a:t>.</a:t>
            </a:r>
            <a:endParaRPr lang="en-US" sz="1250" dirty="0">
              <a:latin typeface="SVN-Gotham Book" panose="02000604040000020004" pitchFamily="50" charset="0"/>
            </a:endParaRP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Được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huấn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luyện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đào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tạo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nội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bộ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nâng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cao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năng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lực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chuyên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môn</a:t>
            </a:r>
            <a:r>
              <a:rPr lang="en-US" sz="1250" dirty="0" smtClean="0">
                <a:latin typeface="SVN-Gotham Book" panose="02000604040000020004" pitchFamily="50" charset="0"/>
              </a:rPr>
              <a:t>.</a:t>
            </a:r>
            <a:endParaRPr lang="en-US" sz="1250" dirty="0">
              <a:latin typeface="SVN-Gotham Book" panose="02000604040000020004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44039" y="15743388"/>
            <a:ext cx="2955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Quét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mã</a:t>
            </a:r>
            <a:r>
              <a:rPr lang="en-US" sz="1200" i="1" dirty="0" smtClean="0"/>
              <a:t> QR </a:t>
            </a:r>
            <a:r>
              <a:rPr lang="en-US" sz="1200" i="1" dirty="0" err="1" smtClean="0"/>
              <a:t>để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điền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thông</a:t>
            </a:r>
            <a:r>
              <a:rPr lang="en-US" sz="1200" i="1" dirty="0" smtClean="0"/>
              <a:t> tin </a:t>
            </a:r>
            <a:r>
              <a:rPr lang="en-US" sz="1200" i="1" dirty="0" err="1" smtClean="0"/>
              <a:t>ứng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tuyển</a:t>
            </a:r>
            <a:r>
              <a:rPr lang="en-US" sz="1200" i="1" dirty="0" smtClean="0"/>
              <a:t> &amp; </a:t>
            </a:r>
            <a:r>
              <a:rPr lang="en-US" sz="1200" i="1" dirty="0" err="1" smtClean="0"/>
              <a:t>đặt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lịch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phỏng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vấn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cùng</a:t>
            </a:r>
            <a:r>
              <a:rPr lang="en-US" sz="1200" i="1" dirty="0" smtClean="0"/>
              <a:t> GREENFEED</a:t>
            </a:r>
            <a:endParaRPr lang="en-US" sz="1200" i="1" dirty="0"/>
          </a:p>
        </p:txBody>
      </p:sp>
      <p:grpSp>
        <p:nvGrpSpPr>
          <p:cNvPr id="51" name="Group 50"/>
          <p:cNvGrpSpPr/>
          <p:nvPr/>
        </p:nvGrpSpPr>
        <p:grpSpPr>
          <a:xfrm rot="20911673">
            <a:off x="10312465" y="12209250"/>
            <a:ext cx="2040932" cy="1798450"/>
            <a:chOff x="26041443" y="31338649"/>
            <a:chExt cx="5806102" cy="4859687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6041443" y="31338649"/>
              <a:ext cx="5806102" cy="4859687"/>
            </a:xfrm>
            <a:prstGeom prst="rect">
              <a:avLst/>
            </a:prstGeom>
          </p:spPr>
        </p:pic>
        <p:pic>
          <p:nvPicPr>
            <p:cNvPr id="53" name="9Slide.vn 9">
              <a:extLst>
                <a:ext uri="{FF2B5EF4-FFF2-40B4-BE49-F238E27FC236}">
                  <a16:creationId xmlns:a16="http://schemas.microsoft.com/office/drawing/2014/main" xmlns="" id="{965E304A-0440-4024-B5B0-CE84F3AB6B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62" t="37612" r="30873" b="36495"/>
            <a:stretch/>
          </p:blipFill>
          <p:spPr>
            <a:xfrm>
              <a:off x="26977512" y="31808057"/>
              <a:ext cx="1388742" cy="1338768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-512426" y="5474045"/>
            <a:ext cx="1582199" cy="1928412"/>
            <a:chOff x="-2561976" y="13238744"/>
            <a:chExt cx="6753744" cy="8958474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27" t="7296" r="55372" b="8862"/>
            <a:stretch/>
          </p:blipFill>
          <p:spPr>
            <a:xfrm>
              <a:off x="-2561976" y="13238744"/>
              <a:ext cx="6753744" cy="6376440"/>
            </a:xfrm>
            <a:prstGeom prst="rect">
              <a:avLst/>
            </a:prstGeom>
          </p:spPr>
        </p:pic>
        <p:grpSp>
          <p:nvGrpSpPr>
            <p:cNvPr id="56" name="Group 55"/>
            <p:cNvGrpSpPr/>
            <p:nvPr/>
          </p:nvGrpSpPr>
          <p:grpSpPr>
            <a:xfrm>
              <a:off x="-1929089" y="17789718"/>
              <a:ext cx="4407500" cy="4407500"/>
              <a:chOff x="-1857594" y="19319505"/>
              <a:chExt cx="4407500" cy="4407500"/>
            </a:xfrm>
          </p:grpSpPr>
          <p:sp>
            <p:nvSpPr>
              <p:cNvPr id="57" name="Flowchart: Connector 56"/>
              <p:cNvSpPr/>
              <p:nvPr/>
            </p:nvSpPr>
            <p:spPr>
              <a:xfrm>
                <a:off x="-1857594" y="19319505"/>
                <a:ext cx="4407500" cy="4407500"/>
              </a:xfrm>
              <a:prstGeom prst="flowChartConnector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8107"/>
              </a:p>
            </p:txBody>
          </p:sp>
          <p:sp>
            <p:nvSpPr>
              <p:cNvPr id="58" name="Flowchart: Connector 57"/>
              <p:cNvSpPr/>
              <p:nvPr/>
            </p:nvSpPr>
            <p:spPr>
              <a:xfrm>
                <a:off x="-1162042" y="20034209"/>
                <a:ext cx="3080085" cy="3080085"/>
              </a:xfrm>
              <a:prstGeom prst="flowChartConnector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8107"/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1184544" y="11998972"/>
            <a:ext cx="914796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50" b="1" dirty="0" smtClean="0">
                <a:solidFill>
                  <a:srgbClr val="4AB249"/>
                </a:solidFill>
                <a:latin typeface="SVN-Gotham" panose="02000604030000020004" pitchFamily="50" charset="0"/>
              </a:rPr>
              <a:t>YÊU CẦU KHÁC: </a:t>
            </a:r>
            <a:endParaRPr lang="en-US" sz="1250" b="1" dirty="0">
              <a:solidFill>
                <a:srgbClr val="4AB249"/>
              </a:solidFill>
              <a:latin typeface="SVN-Gotham" panose="02000604030000020004" pitchFamily="50" charset="0"/>
            </a:endParaRP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smtClean="0">
                <a:latin typeface="SVN-Gotham Book" panose="02000604040000020004" pitchFamily="50" charset="0"/>
              </a:rPr>
              <a:t>Nam </a:t>
            </a:r>
            <a:r>
              <a:rPr lang="en-US" sz="1250" dirty="0" smtClean="0">
                <a:latin typeface="SVN-Gotham Book" panose="02000604040000020004" pitchFamily="50" charset="0"/>
              </a:rPr>
              <a:t>- </a:t>
            </a:r>
            <a:r>
              <a:rPr lang="en-US" sz="1250" dirty="0" err="1" smtClean="0">
                <a:latin typeface="SVN-Gotham Book" panose="02000604040000020004" pitchFamily="50" charset="0"/>
              </a:rPr>
              <a:t>Sinh</a:t>
            </a:r>
            <a:r>
              <a:rPr lang="en-US" sz="1250" dirty="0" smtClean="0">
                <a:latin typeface="SVN-Gotham Book" panose="02000604040000020004" pitchFamily="50" charset="0"/>
              </a:rPr>
              <a:t> viên </a:t>
            </a:r>
            <a:r>
              <a:rPr lang="en-US" sz="1250" dirty="0" err="1" smtClean="0">
                <a:latin typeface="SVN-Gotham Book" panose="02000604040000020004" pitchFamily="50" charset="0"/>
              </a:rPr>
              <a:t>năm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cuối</a:t>
            </a:r>
            <a:r>
              <a:rPr lang="en-US" sz="1250" dirty="0" smtClean="0">
                <a:latin typeface="SVN-Gotham Book" panose="02000604040000020004" pitchFamily="50" charset="0"/>
              </a:rPr>
              <a:t>/</a:t>
            </a:r>
            <a:r>
              <a:rPr lang="en-US" sz="1250" dirty="0" err="1" smtClean="0">
                <a:latin typeface="SVN-Gotham Book" panose="02000604040000020004" pitchFamily="50" charset="0"/>
              </a:rPr>
              <a:t>Sinh</a:t>
            </a:r>
            <a:r>
              <a:rPr lang="en-US" sz="1250" dirty="0" smtClean="0">
                <a:latin typeface="SVN-Gotham Book" panose="02000604040000020004" pitchFamily="50" charset="0"/>
              </a:rPr>
              <a:t> viên </a:t>
            </a:r>
            <a:r>
              <a:rPr lang="en-US" sz="1250" dirty="0" err="1" smtClean="0">
                <a:latin typeface="SVN-Gotham Book" panose="02000604040000020004" pitchFamily="50" charset="0"/>
              </a:rPr>
              <a:t>mới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ra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trường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err="1" smtClean="0">
                <a:latin typeface="SVN-Gotham Book" panose="02000604040000020004" pitchFamily="50" charset="0"/>
              </a:rPr>
              <a:t>Tốt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nghiệp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Đại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học</a:t>
            </a:r>
            <a:r>
              <a:rPr lang="en-US" sz="1250" dirty="0">
                <a:latin typeface="SVN-Gotham Book" panose="02000604040000020004" pitchFamily="50" charset="0"/>
              </a:rPr>
              <a:t>/Cao </a:t>
            </a:r>
            <a:r>
              <a:rPr lang="en-US" sz="1250" dirty="0" err="1" smtClean="0">
                <a:latin typeface="SVN-Gotham Book" panose="02000604040000020004" pitchFamily="50" charset="0"/>
              </a:rPr>
              <a:t>Đẳng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chuyên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ngành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nuôi</a:t>
            </a:r>
            <a:r>
              <a:rPr lang="en-US" sz="1250" dirty="0">
                <a:latin typeface="SVN-Gotham Book" panose="02000604040000020004" pitchFamily="50" charset="0"/>
              </a:rPr>
              <a:t> - </a:t>
            </a:r>
            <a:r>
              <a:rPr lang="en-US" sz="1250" dirty="0" err="1">
                <a:latin typeface="SVN-Gotham Book" panose="02000604040000020004" pitchFamily="50" charset="0"/>
              </a:rPr>
              <a:t>Thú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smtClean="0">
                <a:latin typeface="SVN-Gotham Book" panose="02000604040000020004" pitchFamily="50" charset="0"/>
              </a:rPr>
              <a:t>y.</a:t>
            </a: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smtClean="0">
                <a:latin typeface="SVN-Gotham Book" panose="02000604040000020004" pitchFamily="50" charset="0"/>
              </a:rPr>
              <a:t>Trung </a:t>
            </a:r>
            <a:r>
              <a:rPr lang="en-US" sz="1250" dirty="0" err="1">
                <a:latin typeface="SVN-Gotham Book" panose="02000604040000020004" pitchFamily="50" charset="0"/>
              </a:rPr>
              <a:t>thực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có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trách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nhiệm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tinh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thần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học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hỏi</a:t>
            </a:r>
            <a:r>
              <a:rPr lang="en-US" sz="1250" dirty="0" smtClean="0">
                <a:latin typeface="SVN-Gotham Book" panose="02000604040000020004" pitchFamily="50" charset="0"/>
              </a:rPr>
              <a:t>, </a:t>
            </a:r>
            <a:r>
              <a:rPr lang="en-US" sz="1250" dirty="0" err="1" smtClean="0">
                <a:latin typeface="SVN-Gotham Book" panose="02000604040000020004" pitchFamily="50" charset="0"/>
              </a:rPr>
              <a:t>năng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động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sáng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tạo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nhiệt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huyết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tinh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thần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đồng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đội</a:t>
            </a:r>
            <a:r>
              <a:rPr lang="en-US" sz="1250" dirty="0" smtClean="0">
                <a:latin typeface="SVN-Gotham Book" panose="02000604040000020004" pitchFamily="50" charset="0"/>
              </a:rPr>
              <a:t>.</a:t>
            </a:r>
            <a:endParaRPr lang="en-US" sz="1250" dirty="0">
              <a:latin typeface="SVN-Gotham Book" panose="02000604040000020004" pitchFamily="50" charset="0"/>
            </a:endParaRPr>
          </a:p>
          <a:p>
            <a:pPr marL="178599" indent="-178599" algn="just">
              <a:buFont typeface="Arial" panose="020B0604020202020204" pitchFamily="34" charset="0"/>
              <a:buChar char="•"/>
            </a:pPr>
            <a:r>
              <a:rPr lang="en-US" sz="1250" dirty="0" err="1" smtClean="0">
                <a:latin typeface="SVN-Gotham Book" panose="02000604040000020004" pitchFamily="50" charset="0"/>
              </a:rPr>
              <a:t>Kỹ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năng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giao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tiếp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</a:t>
            </a:r>
            <a:r>
              <a:rPr lang="en-US" sz="1250" dirty="0" err="1" smtClean="0">
                <a:latin typeface="SVN-Gotham Book" panose="02000604040000020004" pitchFamily="50" charset="0"/>
              </a:rPr>
              <a:t>ốt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có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khả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năng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tổng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hợp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phân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tích</a:t>
            </a:r>
            <a:r>
              <a:rPr lang="en-US" sz="1250" dirty="0">
                <a:latin typeface="SVN-Gotham Book" panose="02000604040000020004" pitchFamily="50" charset="0"/>
              </a:rPr>
              <a:t> &amp; </a:t>
            </a:r>
            <a:r>
              <a:rPr lang="en-US" sz="1250" dirty="0" err="1">
                <a:latin typeface="SVN-Gotham Book" panose="02000604040000020004" pitchFamily="50" charset="0"/>
              </a:rPr>
              <a:t>dự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báo</a:t>
            </a:r>
            <a:r>
              <a:rPr lang="en-US" sz="1250" dirty="0">
                <a:latin typeface="SVN-Gotham Book" panose="02000604040000020004" pitchFamily="50" charset="0"/>
              </a:rPr>
              <a:t>, vi </a:t>
            </a:r>
            <a:r>
              <a:rPr lang="en-US" sz="1250" dirty="0" err="1">
                <a:latin typeface="SVN-Gotham Book" panose="02000604040000020004" pitchFamily="50" charset="0"/>
              </a:rPr>
              <a:t>tính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phòng</a:t>
            </a:r>
            <a:endParaRPr lang="en-US" sz="1250" dirty="0">
              <a:latin typeface="SVN-Gotham Book" panose="02000604040000020004" pitchFamily="5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97299" y="13296773"/>
            <a:ext cx="67681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smtClean="0">
                <a:solidFill>
                  <a:srgbClr val="4AB249"/>
                </a:solidFill>
                <a:latin typeface="SVN-Gotham" panose="02000604030000020004" pitchFamily="50" charset="0"/>
              </a:rPr>
              <a:t>THÔNG TIN LIÊN HỆ:</a:t>
            </a:r>
          </a:p>
          <a:p>
            <a:pPr marL="461963" indent="-230188">
              <a:buFont typeface="Wingdings" panose="05000000000000000000" pitchFamily="2" charset="2"/>
              <a:buChar char="Ø"/>
            </a:pPr>
            <a:r>
              <a:rPr lang="en-US" sz="1250" dirty="0" err="1" smtClean="0">
                <a:latin typeface="SVN-Gotham Book" panose="02000604040000020004" pitchFamily="50" charset="0"/>
              </a:rPr>
              <a:t>Mrs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Hiền</a:t>
            </a:r>
            <a:r>
              <a:rPr lang="en-US" sz="1250" dirty="0" smtClean="0">
                <a:latin typeface="SVN-Gotham Book" panose="02000604040000020004" pitchFamily="50" charset="0"/>
              </a:rPr>
              <a:t> – 0904029206– </a:t>
            </a:r>
            <a:r>
              <a:rPr lang="en-US" sz="1250" dirty="0">
                <a:latin typeface="SVN-Gotham Book" panose="02000604040000020004" pitchFamily="50" charset="0"/>
              </a:rPr>
              <a:t>Email: </a:t>
            </a:r>
            <a:r>
              <a:rPr lang="en-US" sz="1250" b="1" dirty="0" smtClean="0">
                <a:solidFill>
                  <a:srgbClr val="4AB249"/>
                </a:solidFill>
                <a:latin typeface="SVN-Gotham" panose="02000604030000020004" pitchFamily="50" charset="0"/>
              </a:rPr>
              <a:t>hien.ht</a:t>
            </a:r>
            <a:r>
              <a:rPr lang="en-US" sz="1250" b="1" dirty="0" smtClean="0">
                <a:solidFill>
                  <a:srgbClr val="4AB249"/>
                </a:solidFill>
                <a:latin typeface="SVN-Gotham" panose="02000604030000020004" pitchFamily="50" charset="0"/>
                <a:hlinkClick r:id="rId6"/>
              </a:rPr>
              <a:t>@greenfeed.com.vn</a:t>
            </a:r>
            <a:endParaRPr lang="en-US" sz="1250" b="1" dirty="0">
              <a:solidFill>
                <a:srgbClr val="4AB249"/>
              </a:solidFill>
              <a:latin typeface="SVN-Gotham" panose="02000604030000020004" pitchFamily="50" charset="0"/>
            </a:endParaRPr>
          </a:p>
          <a:p>
            <a:pPr marL="461963" indent="-230188">
              <a:buFont typeface="Wingdings" panose="05000000000000000000" pitchFamily="2" charset="2"/>
              <a:buChar char="Ø"/>
              <a:tabLst>
                <a:tab pos="2381326" algn="l"/>
              </a:tabLst>
            </a:pPr>
            <a:r>
              <a:rPr lang="en-US" sz="1250" dirty="0" err="1" smtClean="0">
                <a:latin typeface="SVN-Gotham Book" panose="02000604040000020004" pitchFamily="50" charset="0"/>
              </a:rPr>
              <a:t>Mrs</a:t>
            </a:r>
            <a:r>
              <a:rPr lang="en-US" sz="1250" dirty="0" smtClean="0">
                <a:latin typeface="SVN-Gotham Book" panose="02000604040000020004" pitchFamily="50" charset="0"/>
              </a:rPr>
              <a:t> </a:t>
            </a:r>
            <a:r>
              <a:rPr lang="en-US" sz="1250" dirty="0" err="1" smtClean="0">
                <a:latin typeface="SVN-Gotham Book" panose="02000604040000020004" pitchFamily="50" charset="0"/>
              </a:rPr>
              <a:t>Dương</a:t>
            </a:r>
            <a:r>
              <a:rPr lang="en-US" sz="1250" dirty="0" smtClean="0">
                <a:latin typeface="SVN-Gotham Book" panose="02000604040000020004" pitchFamily="50" charset="0"/>
              </a:rPr>
              <a:t> -0916003747- Email: </a:t>
            </a:r>
            <a:r>
              <a:rPr lang="en-US" sz="1250" b="1" dirty="0" smtClean="0">
                <a:solidFill>
                  <a:srgbClr val="4AB249"/>
                </a:solidFill>
                <a:latin typeface="SVN-Gotham" panose="02000604030000020004" pitchFamily="50" charset="0"/>
                <a:hlinkClick r:id="rId7"/>
              </a:rPr>
              <a:t>duong.ntt@greenfeed.com.vn</a:t>
            </a:r>
            <a:endParaRPr lang="en-US" sz="1250" b="1" dirty="0" smtClean="0">
              <a:solidFill>
                <a:srgbClr val="4AB249"/>
              </a:solidFill>
              <a:latin typeface="SVN-Gotham" panose="02000604030000020004" pitchFamily="50" charset="0"/>
            </a:endParaRPr>
          </a:p>
        </p:txBody>
      </p:sp>
      <p:sp>
        <p:nvSpPr>
          <p:cNvPr id="5" name="AutoShape 2" descr="Mã QR dành cho [FEED] ĐĂNG KÝ PHỎNG VẤN TUYỂN DỤNG CÙNG GREENFEED HƯNG YÊ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7661" y="13677253"/>
            <a:ext cx="1877607" cy="187280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4" y="-615417"/>
            <a:ext cx="11434974" cy="600336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44D2A029-AD16-A744-B5F0-BE9F98B9CE8C}"/>
              </a:ext>
            </a:extLst>
          </p:cNvPr>
          <p:cNvSpPr txBox="1"/>
          <p:nvPr/>
        </p:nvSpPr>
        <p:spPr>
          <a:xfrm>
            <a:off x="2797189" y="2928332"/>
            <a:ext cx="6141188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33" b="1" dirty="0">
                <a:gradFill>
                  <a:gsLst>
                    <a:gs pos="0">
                      <a:srgbClr val="0D984E"/>
                    </a:gs>
                    <a:gs pos="100000">
                      <a:srgbClr val="78BB4C"/>
                    </a:gs>
                  </a:gsLst>
                  <a:lin ang="0" scaled="0"/>
                </a:gradFill>
                <a:latin typeface="SVN-Gotham Black" panose="02000604040000020004" pitchFamily="2" charset="0"/>
              </a:rPr>
              <a:t>THÔNG BÁO TUYỂN DỤNG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0BA2B434-A11F-45B5-B6B3-753C98C70B59}"/>
              </a:ext>
            </a:extLst>
          </p:cNvPr>
          <p:cNvSpPr txBox="1"/>
          <p:nvPr/>
        </p:nvSpPr>
        <p:spPr>
          <a:xfrm>
            <a:off x="932315" y="3954521"/>
            <a:ext cx="9677934" cy="2175085"/>
          </a:xfrm>
          <a:prstGeom prst="rect">
            <a:avLst/>
          </a:prstGeom>
          <a:noFill/>
        </p:spPr>
        <p:txBody>
          <a:bodyPr wrap="square" lIns="169674" tIns="84838" rIns="169674" bIns="84838" anchor="t">
            <a:spAutoFit/>
          </a:bodyPr>
          <a:lstStyle/>
          <a:p>
            <a:pPr algn="just"/>
            <a:r>
              <a:rPr lang="en-US" sz="1250" dirty="0" err="1">
                <a:latin typeface="SVN-Gotham Book" panose="02000604040000020004" pitchFamily="50" charset="0"/>
              </a:rPr>
              <a:t>Thành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lập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năm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b="1" dirty="0">
                <a:latin typeface="SVN-Gotham Book" panose="02000604040000020004" pitchFamily="50" charset="0"/>
              </a:rPr>
              <a:t>2003</a:t>
            </a:r>
            <a:r>
              <a:rPr lang="en-US" sz="1250" dirty="0">
                <a:latin typeface="SVN-Gotham Book" panose="02000604040000020004" pitchFamily="50" charset="0"/>
              </a:rPr>
              <a:t>, GREENFEED </a:t>
            </a:r>
            <a:r>
              <a:rPr lang="en-US" sz="1250" dirty="0" err="1">
                <a:latin typeface="SVN-Gotham Book" panose="02000604040000020004" pitchFamily="50" charset="0"/>
              </a:rPr>
              <a:t>là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tập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đoàn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tích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hợp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toàn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b="1" dirty="0" err="1">
                <a:latin typeface="SVN-Gotham Book" panose="02000604040000020004" pitchFamily="50" charset="0"/>
              </a:rPr>
              <a:t>chuỗi</a:t>
            </a:r>
            <a:r>
              <a:rPr lang="en-US" sz="1250" b="1" dirty="0">
                <a:latin typeface="SVN-Gotham Book" panose="02000604040000020004" pitchFamily="50" charset="0"/>
              </a:rPr>
              <a:t> </a:t>
            </a:r>
            <a:r>
              <a:rPr lang="en-US" sz="1250" b="1" dirty="0" err="1">
                <a:latin typeface="SVN-Gotham Book" panose="02000604040000020004" pitchFamily="50" charset="0"/>
              </a:rPr>
              <a:t>thực</a:t>
            </a:r>
            <a:r>
              <a:rPr lang="en-US" sz="1250" b="1" dirty="0">
                <a:latin typeface="SVN-Gotham Book" panose="02000604040000020004" pitchFamily="50" charset="0"/>
              </a:rPr>
              <a:t> </a:t>
            </a:r>
            <a:r>
              <a:rPr lang="en-US" sz="1250" b="1" dirty="0" err="1">
                <a:latin typeface="SVN-Gotham Book" panose="02000604040000020004" pitchFamily="50" charset="0"/>
              </a:rPr>
              <a:t>phẩm</a:t>
            </a:r>
            <a:r>
              <a:rPr lang="en-US" sz="1250" b="1" dirty="0">
                <a:latin typeface="SVN-Gotham Book" panose="02000604040000020004" pitchFamily="50" charset="0"/>
              </a:rPr>
              <a:t> </a:t>
            </a:r>
            <a:r>
              <a:rPr lang="en-US" sz="1250" b="1" dirty="0" err="1">
                <a:latin typeface="SVN-Gotham Book" panose="02000604040000020004" pitchFamily="50" charset="0"/>
              </a:rPr>
              <a:t>sạch</a:t>
            </a:r>
            <a:r>
              <a:rPr lang="en-US" sz="1250" b="1" dirty="0">
                <a:latin typeface="SVN-Gotham Book" panose="02000604040000020004" pitchFamily="50" charset="0"/>
              </a:rPr>
              <a:t> FEED – FARM – FOOD </a:t>
            </a:r>
            <a:r>
              <a:rPr lang="en-US" sz="1250" dirty="0" err="1">
                <a:latin typeface="SVN-Gotham Book" panose="02000604040000020004" pitchFamily="50" charset="0"/>
              </a:rPr>
              <a:t>với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sứ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mệnh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xây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dựng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thương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chất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lượng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đáng</a:t>
            </a:r>
            <a:r>
              <a:rPr lang="en-US" sz="1250" dirty="0">
                <a:latin typeface="SVN-Gotham Book" panose="02000604040000020004" pitchFamily="50" charset="0"/>
              </a:rPr>
              <a:t> tin </a:t>
            </a:r>
            <a:r>
              <a:rPr lang="en-US" sz="1250" dirty="0" err="1">
                <a:latin typeface="SVN-Gotham Book" panose="02000604040000020004" pitchFamily="50" charset="0"/>
              </a:rPr>
              <a:t>cậy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và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không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ngừng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kiến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tạo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giá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trị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bền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vững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khách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hàng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và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xã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hội</a:t>
            </a:r>
            <a:r>
              <a:rPr lang="en-US" sz="1250" dirty="0">
                <a:latin typeface="SVN-Gotham Book" panose="02000604040000020004" pitchFamily="50" charset="0"/>
              </a:rPr>
              <a:t>. GREENFEED </a:t>
            </a:r>
            <a:r>
              <a:rPr lang="en-US" sz="1250" dirty="0" err="1">
                <a:latin typeface="SVN-Gotham Book" panose="02000604040000020004" pitchFamily="50" charset="0"/>
              </a:rPr>
              <a:t>hướng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đến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tầm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nhìn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trở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thành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thương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hàng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đầu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quả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đáng</a:t>
            </a:r>
            <a:r>
              <a:rPr lang="en-US" sz="1250" dirty="0">
                <a:latin typeface="SVN-Gotham Book" panose="02000604040000020004" pitchFamily="50" charset="0"/>
              </a:rPr>
              <a:t> tin </a:t>
            </a:r>
            <a:r>
              <a:rPr lang="en-US" sz="1250" dirty="0" err="1">
                <a:latin typeface="SVN-Gotham Book" panose="02000604040000020004" pitchFamily="50" charset="0"/>
              </a:rPr>
              <a:t>cậy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trên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toàn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chuỗi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thực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phẩm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trong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và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ngoài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nước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cùng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ứng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dụng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công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nghệ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vượt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trội</a:t>
            </a:r>
            <a:r>
              <a:rPr lang="en-US" sz="1250" dirty="0">
                <a:latin typeface="SVN-Gotham Book" panose="02000604040000020004" pitchFamily="50" charset="0"/>
              </a:rPr>
              <a:t>. </a:t>
            </a:r>
          </a:p>
          <a:p>
            <a:pPr algn="just"/>
            <a:r>
              <a:rPr lang="en-US" sz="1250" dirty="0">
                <a:latin typeface="SVN-Gotham Book" panose="02000604040000020004" pitchFamily="50" charset="0"/>
              </a:rPr>
              <a:t>GREENFEED </a:t>
            </a:r>
            <a:r>
              <a:rPr lang="en-US" sz="1250" dirty="0" err="1">
                <a:latin typeface="SVN-Gotham Book" panose="02000604040000020004" pitchFamily="50" charset="0"/>
              </a:rPr>
              <a:t>sở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hữu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những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thương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chủ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lực</a:t>
            </a:r>
            <a:r>
              <a:rPr lang="en-US" sz="1250" dirty="0">
                <a:latin typeface="SVN-Gotham Book" panose="02000604040000020004" pitchFamily="50" charset="0"/>
              </a:rPr>
              <a:t>:</a:t>
            </a:r>
            <a:endParaRPr lang="en-US" sz="1250" dirty="0">
              <a:latin typeface="SVN-Gotham Book" panose="02000604040000020004" pitchFamily="50" charset="0"/>
              <a:cs typeface="Arial"/>
            </a:endParaRPr>
          </a:p>
          <a:p>
            <a:pPr marL="530239" indent="-53023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thương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thức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nuôi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gia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súc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gia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cầm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và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thuỷ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sản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hàng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đầu</a:t>
            </a:r>
            <a:r>
              <a:rPr lang="en-US" sz="1250" dirty="0">
                <a:latin typeface="SVN-Gotham Book" panose="02000604040000020004" pitchFamily="50" charset="0"/>
              </a:rPr>
              <a:t>: GREENFEED, HIGAIN, HITEK, FCR 1.5, AQUAGREEN, PANAFEED, SUPERWHITE </a:t>
            </a:r>
            <a:r>
              <a:rPr lang="en-US" sz="1250" dirty="0" err="1">
                <a:latin typeface="SVN-Gotham Book" panose="02000604040000020004" pitchFamily="50" charset="0"/>
              </a:rPr>
              <a:t>đạt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tiêu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chuẩn</a:t>
            </a:r>
            <a:r>
              <a:rPr lang="en-US" sz="1250" dirty="0">
                <a:latin typeface="SVN-Gotham Book" panose="02000604040000020004" pitchFamily="50" charset="0"/>
              </a:rPr>
              <a:t> ISO 22000, HACCP, GLOBAL G.A.P, BAP.</a:t>
            </a:r>
            <a:endParaRPr lang="en-US" sz="1250" dirty="0">
              <a:latin typeface="SVN-Gotham Book" panose="02000604040000020004" pitchFamily="50" charset="0"/>
              <a:cs typeface="Arial"/>
            </a:endParaRPr>
          </a:p>
          <a:p>
            <a:pPr marL="530239" indent="-53023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Heo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giống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độc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quyền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từ</a:t>
            </a:r>
            <a:r>
              <a:rPr lang="en-US" sz="1250" dirty="0">
                <a:latin typeface="SVN-Gotham Book" panose="02000604040000020004" pitchFamily="50" charset="0"/>
              </a:rPr>
              <a:t> PIC.</a:t>
            </a:r>
            <a:endParaRPr lang="en-US" sz="1250" dirty="0">
              <a:latin typeface="SVN-Gotham Book" panose="02000604040000020004" pitchFamily="50" charset="0"/>
              <a:cs typeface="Arial"/>
            </a:endParaRPr>
          </a:p>
          <a:p>
            <a:pPr marL="530239" indent="-530239" algn="just">
              <a:buFont typeface="Arial" panose="020B0604020202020204" pitchFamily="34" charset="0"/>
              <a:buChar char="•"/>
            </a:pP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 </a:t>
            </a:r>
            <a:r>
              <a:rPr lang="en-US" sz="1250" dirty="0" err="1">
                <a:latin typeface="SVN-Gotham Book" panose="02000604040000020004" pitchFamily="50" charset="0"/>
              </a:rPr>
              <a:t>th</a:t>
            </a:r>
            <a:r>
              <a:rPr lang="vi-VN" sz="1250" dirty="0"/>
              <a:t>ư</a:t>
            </a:r>
            <a:r>
              <a:rPr lang="en-US" sz="1250" dirty="0" err="1">
                <a:latin typeface="SVN-Gotham Book" panose="02000604040000020004" pitchFamily="50" charset="0"/>
              </a:rPr>
              <a:t>ơng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hiệu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thực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phẩm</a:t>
            </a:r>
            <a:r>
              <a:rPr lang="en-US" sz="1250" dirty="0">
                <a:latin typeface="SVN-Gotham Book" panose="02000604040000020004" pitchFamily="50" charset="0"/>
              </a:rPr>
              <a:t> G Kitchen, MAMACHOICE, </a:t>
            </a:r>
            <a:r>
              <a:rPr lang="en-US" sz="1250" dirty="0" err="1">
                <a:latin typeface="SVN-Gotham Book" panose="02000604040000020004" pitchFamily="50" charset="0"/>
              </a:rPr>
              <a:t>Wyn</a:t>
            </a:r>
            <a:r>
              <a:rPr lang="en-US" sz="1250" dirty="0">
                <a:latin typeface="SVN-Gotham Book" panose="02000604040000020004" pitchFamily="50" charset="0"/>
              </a:rPr>
              <a:t>, </a:t>
            </a:r>
            <a:r>
              <a:rPr lang="en-US" sz="1250" dirty="0">
                <a:latin typeface="SVN-Gotham Book" panose="02000604040000020004" pitchFamily="50" charset="0"/>
                <a:ea typeface="+mn-lt"/>
                <a:cs typeface="+mn-lt"/>
              </a:rPr>
              <a:t>G•LALA</a:t>
            </a:r>
            <a:r>
              <a:rPr lang="en-US" sz="1250" dirty="0">
                <a:latin typeface="SVN-Gotham Book" panose="02000604040000020004" pitchFamily="50" charset="0"/>
              </a:rPr>
              <a:t> </a:t>
            </a:r>
            <a:r>
              <a:rPr lang="en-US" sz="1250" dirty="0" err="1">
                <a:latin typeface="SVN-Gotham Book" panose="02000604040000020004" pitchFamily="50" charset="0"/>
              </a:rPr>
              <a:t>với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sứ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mệnh</a:t>
            </a:r>
            <a:r>
              <a:rPr lang="en-US" sz="1250" dirty="0">
                <a:latin typeface="SVN-Gotham Book" panose="02000604040000020004" pitchFamily="50" charset="0"/>
              </a:rPr>
              <a:t> đ</a:t>
            </a:r>
            <a:r>
              <a:rPr lang="vi-VN" sz="1250" dirty="0"/>
              <a:t>ư</a:t>
            </a:r>
            <a:r>
              <a:rPr lang="en-US" sz="1250" dirty="0">
                <a:latin typeface="SVN-Gotham Book" panose="02000604040000020004" pitchFamily="50" charset="0"/>
              </a:rPr>
              <a:t>a </a:t>
            </a:r>
            <a:r>
              <a:rPr lang="en-US" sz="1250" dirty="0" err="1">
                <a:latin typeface="SVN-Gotham Book" panose="02000604040000020004" pitchFamily="50" charset="0"/>
              </a:rPr>
              <a:t>giá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trị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lành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ngon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vào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bữa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của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gia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đình</a:t>
            </a:r>
            <a:r>
              <a:rPr lang="en-US" sz="1250" dirty="0">
                <a:latin typeface="SVN-Gotham Book" panose="02000604040000020004" pitchFamily="50" charset="0"/>
              </a:rPr>
              <a:t> Việt.</a:t>
            </a:r>
            <a:endParaRPr lang="en-US" sz="1250" dirty="0">
              <a:latin typeface="SVN-Gotham Book" panose="02000604040000020004" pitchFamily="50" charset="0"/>
              <a:cs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0BA2B434-A11F-45B5-B6B3-753C98C70B59}"/>
              </a:ext>
            </a:extLst>
          </p:cNvPr>
          <p:cNvSpPr txBox="1"/>
          <p:nvPr/>
        </p:nvSpPr>
        <p:spPr>
          <a:xfrm>
            <a:off x="976412" y="6335838"/>
            <a:ext cx="9589741" cy="572082"/>
          </a:xfrm>
          <a:prstGeom prst="rect">
            <a:avLst/>
          </a:prstGeom>
          <a:noFill/>
        </p:spPr>
        <p:txBody>
          <a:bodyPr wrap="square" lIns="169674" tIns="84838" rIns="169674" bIns="84838" anchor="t">
            <a:spAutoFit/>
          </a:bodyPr>
          <a:lstStyle/>
          <a:p>
            <a:pPr algn="just"/>
            <a:r>
              <a:rPr lang="en-US" sz="1250" dirty="0" err="1">
                <a:latin typeface="SVN-Gotham Book" panose="02000604040000020004" pitchFamily="50" charset="0"/>
              </a:rPr>
              <a:t>Hiện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tại</a:t>
            </a:r>
            <a:r>
              <a:rPr lang="en-US" sz="1250" dirty="0">
                <a:latin typeface="SVN-Gotham Book" panose="02000604040000020004" pitchFamily="50" charset="0"/>
              </a:rPr>
              <a:t> GREENFEED </a:t>
            </a:r>
            <a:r>
              <a:rPr lang="en-US" sz="1250" dirty="0" err="1">
                <a:latin typeface="SVN-Gotham Book" panose="02000604040000020004" pitchFamily="50" charset="0"/>
              </a:rPr>
              <a:t>đang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tiếp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tục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phát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triển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hệ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thống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kinh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doanh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ngành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thức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nuôi</a:t>
            </a:r>
            <a:r>
              <a:rPr lang="en-US" sz="1250" dirty="0">
                <a:latin typeface="SVN-Gotham Book" panose="02000604040000020004" pitchFamily="50" charset="0"/>
              </a:rPr>
              <a:t>, </a:t>
            </a:r>
            <a:r>
              <a:rPr lang="en-US" sz="1250" dirty="0" err="1">
                <a:latin typeface="SVN-Gotham Book" panose="02000604040000020004" pitchFamily="50" charset="0"/>
              </a:rPr>
              <a:t>đầu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tư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mở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mới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thêm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trang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trại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chăn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nuôi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nên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có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nhu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cầu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tuyển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dụng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các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vị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trí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sau</a:t>
            </a:r>
            <a:r>
              <a:rPr lang="en-US" sz="1250" dirty="0">
                <a:latin typeface="SVN-Gotham Book" panose="02000604040000020004" pitchFamily="50" charset="0"/>
              </a:rPr>
              <a:t> </a:t>
            </a:r>
            <a:r>
              <a:rPr lang="en-US" sz="1250" dirty="0" err="1">
                <a:latin typeface="SVN-Gotham Book" panose="02000604040000020004" pitchFamily="50" charset="0"/>
              </a:rPr>
              <a:t>đây</a:t>
            </a:r>
            <a:r>
              <a:rPr lang="en-US" sz="1250" dirty="0">
                <a:latin typeface="SVN-Gotham Book" panose="02000604040000020004" pitchFamily="50" charset="0"/>
              </a:rPr>
              <a:t>:</a:t>
            </a:r>
            <a:endParaRPr lang="en-US" sz="1250" dirty="0">
              <a:latin typeface="SVN-Gotham Book" panose="02000604040000020004" pitchFamily="50" charset="0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12931" y="9675651"/>
            <a:ext cx="67681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smtClean="0">
                <a:solidFill>
                  <a:srgbClr val="4AB249"/>
                </a:solidFill>
                <a:latin typeface="SVN-Gotham" panose="02000604030000020004" pitchFamily="50" charset="0"/>
              </a:rPr>
              <a:t>THỜI GIAN PHỎNG VẤN :</a:t>
            </a:r>
            <a:endParaRPr lang="en-US" sz="1250" b="1" dirty="0" smtClean="0">
              <a:solidFill>
                <a:srgbClr val="4AB249"/>
              </a:solidFill>
              <a:latin typeface="SVN-Gotham" panose="02000604030000020004" pitchFamily="50" charset="0"/>
            </a:endParaRPr>
          </a:p>
          <a:p>
            <a:pPr marL="461963" indent="-230188">
              <a:buFont typeface="Wingdings" panose="05000000000000000000" pitchFamily="2" charset="2"/>
              <a:buChar char="Ø"/>
            </a:pPr>
            <a:r>
              <a:rPr lang="en-US" sz="1250" smtClean="0">
                <a:latin typeface="SVN-Gotham Book" panose="02000604040000020004" pitchFamily="50" charset="0"/>
              </a:rPr>
              <a:t>LÚC </a:t>
            </a:r>
            <a:r>
              <a:rPr lang="en-US" sz="1250" smtClean="0">
                <a:latin typeface="SVN-Gotham Book" panose="02000604040000020004" pitchFamily="50" charset="0"/>
              </a:rPr>
              <a:t>8H00  </a:t>
            </a:r>
            <a:r>
              <a:rPr lang="en-US" sz="1250" smtClean="0">
                <a:latin typeface="SVN-Gotham Book" panose="02000604040000020004" pitchFamily="50" charset="0"/>
              </a:rPr>
              <a:t>- THỨ TƯ NGÀY 24/08/2022</a:t>
            </a:r>
            <a:endParaRPr lang="en-US" sz="1250" b="1" dirty="0">
              <a:solidFill>
                <a:srgbClr val="4AB249"/>
              </a:solidFill>
              <a:latin typeface="SVN-Gotham" panose="02000604030000020004" pitchFamily="50" charset="0"/>
            </a:endParaRPr>
          </a:p>
          <a:p>
            <a:pPr marL="461963" indent="-230188">
              <a:buFont typeface="Wingdings" panose="05000000000000000000" pitchFamily="2" charset="2"/>
              <a:buChar char="Ø"/>
              <a:tabLst>
                <a:tab pos="2381326" algn="l"/>
              </a:tabLst>
            </a:pPr>
            <a:r>
              <a:rPr lang="en-US" sz="1250" smtClean="0">
                <a:latin typeface="SVN-Gotham Book" panose="02000604040000020004" pitchFamily="50" charset="0"/>
              </a:rPr>
              <a:t>TẠI KHOA THÚ Y </a:t>
            </a:r>
            <a:endParaRPr lang="en-US" sz="1250" b="1" dirty="0" smtClean="0">
              <a:solidFill>
                <a:srgbClr val="4AB249"/>
              </a:solidFill>
              <a:latin typeface="SVN-Gotham" panose="02000604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4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5453</TotalTime>
  <Words>414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Barlow Condensed Medium</vt:lpstr>
      <vt:lpstr>Calibri</vt:lpstr>
      <vt:lpstr>Calibri Light</vt:lpstr>
      <vt:lpstr>SVN-Gotham</vt:lpstr>
      <vt:lpstr>SVN-Gotham Black</vt:lpstr>
      <vt:lpstr>SVN-Gotham Bold</vt:lpstr>
      <vt:lpstr>SVN-Gotham Book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Tran Duc Anh</dc:creator>
  <cp:lastModifiedBy>Hien Ha Thi</cp:lastModifiedBy>
  <cp:revision>366</cp:revision>
  <dcterms:created xsi:type="dcterms:W3CDTF">2021-10-14T01:41:54Z</dcterms:created>
  <dcterms:modified xsi:type="dcterms:W3CDTF">2022-08-22T01:25:50Z</dcterms:modified>
</cp:coreProperties>
</file>